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7" r:id="rId8"/>
    <p:sldId id="261" r:id="rId9"/>
    <p:sldId id="260" r:id="rId10"/>
    <p:sldId id="262" r:id="rId11"/>
    <p:sldId id="265" r:id="rId12"/>
    <p:sldId id="263" r:id="rId13"/>
    <p:sldId id="266" r:id="rId14"/>
    <p:sldId id="268" r:id="rId15"/>
  </p:sldIdLst>
  <p:sldSz cx="14630400" cy="8229600"/>
  <p:notesSz cx="8229600" cy="14630400"/>
  <p:embeddedFontLst>
    <p:embeddedFont>
      <p:font typeface="Unbounded" pitchFamily="34" charset="0"/>
      <p:bold r:id="rId19"/>
    </p:embeddedFont>
    <p:embeddedFont>
      <p:font typeface="Unbounded" pitchFamily="34" charset="-122"/>
      <p:bold r:id="rId20"/>
    </p:embeddedFont>
    <p:embeddedFont>
      <p:font typeface="Unbounded" pitchFamily="34" charset="-120"/>
      <p:bold r:id="rId21"/>
    </p:embeddedFont>
    <p:embeddedFont>
      <p:font typeface="Cabin" pitchFamily="34" charset="0"/>
      <p:bold r:id="rId22"/>
    </p:embeddedFont>
    <p:embeddedFont>
      <p:font typeface="Cabin" pitchFamily="34" charset="-122"/>
      <p:bold r:id="rId23"/>
    </p:embeddedFont>
    <p:embeddedFont>
      <p:font typeface="Cabin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9.xml"/><Relationship Id="rId24" Type="http://schemas.openxmlformats.org/officeDocument/2006/relationships/image" Target="../media/image5.png"/><Relationship Id="rId23" Type="http://schemas.openxmlformats.org/officeDocument/2006/relationships/image" Target="../media/image47.png"/><Relationship Id="rId22" Type="http://schemas.openxmlformats.org/officeDocument/2006/relationships/image" Target="../media/image46.png"/><Relationship Id="rId21" Type="http://schemas.openxmlformats.org/officeDocument/2006/relationships/image" Target="../media/image45.png"/><Relationship Id="rId20" Type="http://schemas.openxmlformats.org/officeDocument/2006/relationships/image" Target="../media/image44.svg"/><Relationship Id="rId2" Type="http://schemas.openxmlformats.org/officeDocument/2006/relationships/image" Target="../media/image26.png"/><Relationship Id="rId19" Type="http://schemas.openxmlformats.org/officeDocument/2006/relationships/image" Target="../media/image43.png"/><Relationship Id="rId18" Type="http://schemas.openxmlformats.org/officeDocument/2006/relationships/image" Target="../media/image42.svg"/><Relationship Id="rId17" Type="http://schemas.openxmlformats.org/officeDocument/2006/relationships/image" Target="../media/image41.png"/><Relationship Id="rId16" Type="http://schemas.openxmlformats.org/officeDocument/2006/relationships/image" Target="../media/image40.svg"/><Relationship Id="rId15" Type="http://schemas.openxmlformats.org/officeDocument/2006/relationships/image" Target="../media/image39.png"/><Relationship Id="rId14" Type="http://schemas.openxmlformats.org/officeDocument/2006/relationships/image" Target="../media/image38.sv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84000"/>
          </a:blip>
          <a:stretch>
            <a:fillRect/>
          </a:stretch>
        </p:blipFill>
        <p:spPr>
          <a:xfrm>
            <a:off x="561975" y="377190"/>
            <a:ext cx="5135245" cy="7703185"/>
          </a:xfrm>
          <a:prstGeom prst="rect">
            <a:avLst/>
          </a:prstGeom>
          <a:effectLst>
            <a:softEdge rad="520700"/>
          </a:effectLst>
        </p:spPr>
      </p:pic>
      <p:sp>
        <p:nvSpPr>
          <p:cNvPr id="4" name="Text 1"/>
          <p:cNvSpPr/>
          <p:nvPr/>
        </p:nvSpPr>
        <p:spPr>
          <a:xfrm>
            <a:off x="6602095" y="2747010"/>
            <a:ext cx="6690360" cy="4614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Análisis del mercado gastronómico en California para máquinas de comida 3D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350437" y="5555099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0" y="-373380"/>
            <a:ext cx="4396105" cy="4396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5428" y="610473"/>
            <a:ext cx="4787860" cy="5504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Stack Tecnológico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4069" y="1229678"/>
            <a:ext cx="3469174" cy="2144077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4" name="Text 1"/>
          <p:cNvSpPr/>
          <p:nvPr/>
        </p:nvSpPr>
        <p:spPr>
          <a:xfrm>
            <a:off x="1185208" y="3648492"/>
            <a:ext cx="2343745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5" y="4290695"/>
            <a:ext cx="572135" cy="572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" y="5130800"/>
            <a:ext cx="2268220" cy="975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50800"/>
          </a:effectLst>
        </p:spPr>
      </p:pic>
      <p:sp>
        <p:nvSpPr>
          <p:cNvPr id="8" name="Text 3"/>
          <p:cNvSpPr/>
          <p:nvPr/>
        </p:nvSpPr>
        <p:spPr>
          <a:xfrm>
            <a:off x="968693" y="7993261"/>
            <a:ext cx="4043839" cy="299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168" y="1342708"/>
            <a:ext cx="3469174" cy="2144077"/>
          </a:xfrm>
          <a:prstGeom prst="rect">
            <a:avLst/>
          </a:prstGeom>
          <a:effectLst>
            <a:softEdge rad="342900"/>
          </a:effectLst>
        </p:spPr>
      </p:pic>
      <p:sp>
        <p:nvSpPr>
          <p:cNvPr id="10" name="Text 4"/>
          <p:cNvSpPr/>
          <p:nvPr/>
        </p:nvSpPr>
        <p:spPr>
          <a:xfrm>
            <a:off x="5265424" y="3669863"/>
            <a:ext cx="2334578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Plataforma Cloud</a:t>
            </a:r>
            <a:endParaRPr lang="en-US" sz="17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964" y="4241482"/>
            <a:ext cx="968693" cy="968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240" y="5575935"/>
            <a:ext cx="1819275" cy="102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635" y="364490"/>
            <a:ext cx="3736975" cy="230949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15" name="Text 6"/>
          <p:cNvSpPr/>
          <p:nvPr/>
        </p:nvSpPr>
        <p:spPr>
          <a:xfrm>
            <a:off x="9017822" y="2927548"/>
            <a:ext cx="3617119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Herramientas de Desarrollo</a:t>
            </a:r>
            <a:endParaRPr lang="en-US" sz="17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767" y="3363475"/>
            <a:ext cx="1859280" cy="77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3077" y="3323050"/>
            <a:ext cx="1916242" cy="858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Trello Review | PCMa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935" y="6491929"/>
            <a:ext cx="1634134" cy="8957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6"/>
          <p:cNvSpPr/>
          <p:nvPr/>
        </p:nvSpPr>
        <p:spPr>
          <a:xfrm>
            <a:off x="9817100" y="6061710"/>
            <a:ext cx="1967230" cy="274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ES" alt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</a:t>
            </a:r>
            <a:r>
              <a:rPr lang="en-US" sz="17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rganizacion</a:t>
            </a:r>
            <a:endParaRPr lang="en-US" sz="1700" dirty="0"/>
          </a:p>
        </p:txBody>
      </p:sp>
      <p:sp>
        <p:nvSpPr>
          <p:cNvPr id="25" name="CuadroTexto 24"/>
          <p:cNvSpPr txBox="1"/>
          <p:nvPr/>
        </p:nvSpPr>
        <p:spPr>
          <a:xfrm>
            <a:off x="9643745" y="4519295"/>
            <a:ext cx="2155825" cy="367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8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Visualizacion</a:t>
            </a:r>
            <a:endParaRPr lang="en-US" sz="1800" dirty="0"/>
          </a:p>
        </p:txBody>
      </p:sp>
      <p:pic>
        <p:nvPicPr>
          <p:cNvPr id="5128" name="Picture 8" descr="Microsoft Power BI | UC3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34" y="4886028"/>
            <a:ext cx="1018806" cy="1018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utorial de Python: Streamlit | DataCa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721" y="4886565"/>
            <a:ext cx="1741448" cy="10188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klearn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46985" y="3923030"/>
            <a:ext cx="1207770" cy="1207770"/>
          </a:xfrm>
          <a:prstGeom prst="rect">
            <a:avLst/>
          </a:prstGeom>
        </p:spPr>
      </p:pic>
      <p:pic>
        <p:nvPicPr>
          <p:cNvPr id="20" name="Picture 19" descr="searborn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2440" y="5073015"/>
            <a:ext cx="666115" cy="636905"/>
          </a:xfrm>
          <a:prstGeom prst="rect">
            <a:avLst/>
          </a:prstGeom>
        </p:spPr>
      </p:pic>
      <p:pic>
        <p:nvPicPr>
          <p:cNvPr id="21" name="Picture 20" descr="matplotlib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26780" y="5073015"/>
            <a:ext cx="680720" cy="680720"/>
          </a:xfrm>
          <a:prstGeom prst="rect">
            <a:avLst/>
          </a:prstGeom>
        </p:spPr>
      </p:pic>
      <p:pic>
        <p:nvPicPr>
          <p:cNvPr id="22" name="Picture 21" descr="apache-beam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52600" y="4267835"/>
            <a:ext cx="640715" cy="640715"/>
          </a:xfrm>
          <a:prstGeom prst="rect">
            <a:avLst/>
          </a:prstGeom>
        </p:spPr>
      </p:pic>
      <p:pic>
        <p:nvPicPr>
          <p:cNvPr id="24" name="Picture 23" descr="airflow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8670" y="4241165"/>
            <a:ext cx="890270" cy="890270"/>
          </a:xfrm>
          <a:prstGeom prst="rect">
            <a:avLst/>
          </a:prstGeom>
        </p:spPr>
      </p:pic>
      <p:pic>
        <p:nvPicPr>
          <p:cNvPr id="26" name="Picture 25" descr="vertex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45" y="6467475"/>
            <a:ext cx="1639570" cy="85725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 descr="gcp-0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61560" y="4117340"/>
            <a:ext cx="1169670" cy="1216660"/>
          </a:xfrm>
          <a:prstGeom prst="rect">
            <a:avLst/>
          </a:prstGeom>
        </p:spPr>
      </p:pic>
      <p:pic>
        <p:nvPicPr>
          <p:cNvPr id="11" name="Picture 10" descr="2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16360" y="5575935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547178" y="323413"/>
            <a:ext cx="4543663" cy="491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Ciclo</a:t>
            </a: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de Vida del Dato</a:t>
            </a:r>
            <a:endParaRPr lang="en-US" sz="3050" dirty="0"/>
          </a:p>
        </p:txBody>
      </p:sp>
      <p:pic>
        <p:nvPicPr>
          <p:cNvPr id="5" name="Picture 4" descr="ciclo del dato corregi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030" y="588645"/>
            <a:ext cx="9965055" cy="7473950"/>
          </a:xfrm>
          <a:prstGeom prst="rect">
            <a:avLst/>
          </a:prstGeom>
        </p:spPr>
      </p:pic>
      <p:pic>
        <p:nvPicPr>
          <p:cNvPr id="6" name="Picture 5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590" y="-310515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838835" y="1187450"/>
            <a:ext cx="948944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3600" b="1" dirty="0">
                <a:solidFill>
                  <a:schemeClr val="bg1"/>
                </a:solidFill>
              </a:rPr>
              <a:t>"Gracias por su tiempo hoy. Apreciamos mucho</a:t>
            </a:r>
            <a:endParaRPr lang="es-MX" sz="3600" b="1" dirty="0">
              <a:solidFill>
                <a:schemeClr val="bg1"/>
              </a:solidFill>
            </a:endParaRPr>
          </a:p>
          <a:p>
            <a:pPr algn="l"/>
            <a:r>
              <a:rPr lang="es-MX" sz="3600" b="1" dirty="0">
                <a:solidFill>
                  <a:schemeClr val="bg1"/>
                </a:solidFill>
              </a:rPr>
              <a:t>la oportunidad de presentarles esta propuesta</a:t>
            </a:r>
            <a:endParaRPr lang="es-MX" sz="3600" b="1" dirty="0">
              <a:solidFill>
                <a:schemeClr val="bg1"/>
              </a:solidFill>
            </a:endParaRPr>
          </a:p>
          <a:p>
            <a:pPr algn="l"/>
            <a:r>
              <a:rPr lang="es-MX" sz="3600" b="1" dirty="0">
                <a:solidFill>
                  <a:schemeClr val="bg1"/>
                </a:solidFill>
              </a:rPr>
              <a:t>y</a:t>
            </a:r>
            <a:r>
              <a:rPr lang="es-ES" altLang="es-MX" sz="3600" b="1" dirty="0">
                <a:solidFill>
                  <a:schemeClr val="bg1"/>
                </a:solidFill>
              </a:rPr>
              <a:t> </a:t>
            </a:r>
            <a:r>
              <a:rPr lang="es-MX" sz="3600" b="1" dirty="0">
                <a:solidFill>
                  <a:schemeClr val="bg1"/>
                </a:solidFill>
              </a:rPr>
              <a:t>estamos emocionados de trabajar juntos."</a:t>
            </a:r>
            <a:endParaRPr lang="es-VE" sz="3600" b="1" dirty="0">
              <a:solidFill>
                <a:schemeClr val="bg1"/>
              </a:solidFill>
            </a:endParaRPr>
          </a:p>
        </p:txBody>
      </p:sp>
      <p:pic>
        <p:nvPicPr>
          <p:cNvPr id="6148" name="Picture 4" descr="Plantillas Gratis de Etiqueta En El Lugar De Trabajo Para Power Point y  Presentaciones de Google - Slidesdocs"/>
          <p:cNvPicPr>
            <a:picLocks noChangeAspect="1" noChangeArrowheads="1"/>
          </p:cNvPicPr>
          <p:nvPr/>
        </p:nvPicPr>
        <p:blipFill rotWithShape="1">
          <a:blip r:embed="rId1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1" t="9922" r="1403" b="4932"/>
          <a:stretch>
            <a:fillRect/>
          </a:stretch>
        </p:blipFill>
        <p:spPr bwMode="auto">
          <a:xfrm>
            <a:off x="7890510" y="3472180"/>
            <a:ext cx="3432175" cy="3549650"/>
          </a:xfrm>
          <a:prstGeom prst="ellipse">
            <a:avLst/>
          </a:prstGeom>
          <a:ln w="127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  <a:softEdge rad="63500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as impresoras 3D ya imprimen comida y pronto estarán en las cocinas | El  Economista"/>
          <p:cNvPicPr>
            <a:picLocks noChangeAspect="1" noChangeArrowheads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95" y="3471874"/>
            <a:ext cx="4476573" cy="3353109"/>
          </a:xfrm>
          <a:prstGeom prst="rect">
            <a:avLst/>
          </a:prstGeom>
          <a:ln>
            <a:noFill/>
          </a:ln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40" y="-163195"/>
            <a:ext cx="4090670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398" y="1148001"/>
            <a:ext cx="12692896" cy="14520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G3 Data Strategy &amp; Consulting: Nuestra Esencia</a:t>
            </a:r>
            <a:endParaRPr lang="en-US" sz="45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3249097"/>
            <a:ext cx="3984069" cy="2462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 1"/>
          <p:cNvSpPr/>
          <p:nvPr/>
        </p:nvSpPr>
        <p:spPr>
          <a:xfrm>
            <a:off x="968693" y="602003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Engineer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968693" y="6531293"/>
            <a:ext cx="3984069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Evelyn Perez y D’ </a:t>
            </a:r>
            <a:r>
              <a:rPr lang="en-US" sz="19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jesus</a:t>
            </a: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Blanco</a:t>
            </a:r>
            <a:endParaRPr lang="en-US" sz="1900" dirty="0"/>
          </a:p>
        </p:txBody>
      </p:sp>
      <p:sp>
        <p:nvSpPr>
          <p:cNvPr id="13" name="Text 3"/>
          <p:cNvSpPr/>
          <p:nvPr/>
        </p:nvSpPr>
        <p:spPr>
          <a:xfrm>
            <a:off x="5323046" y="602003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Analyst</a:t>
            </a:r>
            <a:endParaRPr lang="en-US" sz="2250" dirty="0"/>
          </a:p>
        </p:txBody>
      </p:sp>
      <p:sp>
        <p:nvSpPr>
          <p:cNvPr id="14" name="Text 4"/>
          <p:cNvSpPr/>
          <p:nvPr/>
        </p:nvSpPr>
        <p:spPr>
          <a:xfrm>
            <a:off x="5323046" y="6531293"/>
            <a:ext cx="3984069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Bruno Peretti</a:t>
            </a:r>
            <a:endParaRPr lang="en-US" sz="19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3249097"/>
            <a:ext cx="3984188" cy="2462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 5"/>
          <p:cNvSpPr/>
          <p:nvPr/>
        </p:nvSpPr>
        <p:spPr>
          <a:xfrm>
            <a:off x="9677400" y="602003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MLOps</a:t>
            </a:r>
            <a:endParaRPr lang="en-US" sz="2250" dirty="0"/>
          </a:p>
        </p:txBody>
      </p:sp>
      <p:sp>
        <p:nvSpPr>
          <p:cNvPr id="17" name="Text 6"/>
          <p:cNvSpPr/>
          <p:nvPr/>
        </p:nvSpPr>
        <p:spPr>
          <a:xfrm>
            <a:off x="9677400" y="6531293"/>
            <a:ext cx="3984188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Gabriel Coria y  Alain Medel Mejía</a:t>
            </a:r>
            <a:endParaRPr lang="en-US" sz="1900" dirty="0"/>
          </a:p>
        </p:txBody>
      </p:sp>
      <p:pic>
        <p:nvPicPr>
          <p:cNvPr id="1026" name="Picture 2" descr="What are the Roles and Responsibilities of a Data Scientist| Emeritus In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92" y="3246503"/>
            <a:ext cx="4377489" cy="2455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070" y="-184150"/>
            <a:ext cx="2407920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alphaModFix amt="78000"/>
          </a:blip>
          <a:stretch>
            <a:fillRect/>
          </a:stretch>
        </p:blipFill>
        <p:spPr>
          <a:xfrm>
            <a:off x="9117330" y="317500"/>
            <a:ext cx="5062855" cy="7594600"/>
          </a:xfrm>
          <a:prstGeom prst="rect">
            <a:avLst/>
          </a:prstGeom>
          <a:effectLst>
            <a:softEdge rad="838200"/>
          </a:effectLst>
        </p:spPr>
      </p:pic>
      <p:sp>
        <p:nvSpPr>
          <p:cNvPr id="3" name="Text 0"/>
          <p:cNvSpPr/>
          <p:nvPr/>
        </p:nvSpPr>
        <p:spPr>
          <a:xfrm>
            <a:off x="2253615" y="773430"/>
            <a:ext cx="2499995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s-E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Contexto</a:t>
            </a:r>
            <a:endParaRPr lang="es-ES" sz="4400" dirty="0"/>
          </a:p>
        </p:txBody>
      </p:sp>
      <p:sp>
        <p:nvSpPr>
          <p:cNvPr id="4" name="Shape 1"/>
          <p:cNvSpPr/>
          <p:nvPr/>
        </p:nvSpPr>
        <p:spPr>
          <a:xfrm>
            <a:off x="754777" y="1871147"/>
            <a:ext cx="483632" cy="483632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5" name="Text 2"/>
          <p:cNvSpPr/>
          <p:nvPr/>
        </p:nvSpPr>
        <p:spPr>
          <a:xfrm>
            <a:off x="925036" y="1961158"/>
            <a:ext cx="142994" cy="303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50777" y="1871147"/>
            <a:ext cx="6940987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Cliente Innovador</a:t>
            </a:r>
            <a:endParaRPr lang="en-US" sz="2000" b="1" u="sng" dirty="0"/>
          </a:p>
        </p:txBody>
      </p:sp>
      <p:sp>
        <p:nvSpPr>
          <p:cNvPr id="7" name="Text 4"/>
          <p:cNvSpPr/>
          <p:nvPr/>
        </p:nvSpPr>
        <p:spPr>
          <a:xfrm>
            <a:off x="1725811" y="2244646"/>
            <a:ext cx="6665952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Pionero en impresión de comida 3D</a:t>
            </a:r>
            <a:r>
              <a:rPr lang="es-MX" sz="2000" dirty="0"/>
              <a:t>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25811" y="2618303"/>
            <a:ext cx="6665952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Solución para alimentos personalizados y atractivos.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750967" y="3233857"/>
            <a:ext cx="483632" cy="483632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0" name="Text 7"/>
          <p:cNvSpPr/>
          <p:nvPr/>
        </p:nvSpPr>
        <p:spPr>
          <a:xfrm>
            <a:off x="873006" y="3323868"/>
            <a:ext cx="239435" cy="303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450777" y="3233857"/>
            <a:ext cx="6940987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Mercado Objetivo</a:t>
            </a:r>
            <a:endParaRPr lang="en-US" sz="2000" b="1" u="sng" dirty="0"/>
          </a:p>
        </p:txBody>
      </p:sp>
      <p:sp>
        <p:nvSpPr>
          <p:cNvPr id="12" name="Text 9"/>
          <p:cNvSpPr/>
          <p:nvPr/>
        </p:nvSpPr>
        <p:spPr>
          <a:xfrm>
            <a:off x="1705927" y="3617679"/>
            <a:ext cx="6940987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dirty="0">
                <a:solidFill>
                  <a:srgbClr val="CAD6DE"/>
                </a:solidFill>
                <a:ea typeface="Cabin" pitchFamily="34" charset="-122"/>
                <a:cs typeface="Cabin" pitchFamily="34" charset="-120"/>
              </a:rPr>
              <a:t>Enfoque en el diverso y competitivo mercado gastronómico de California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749697" y="4185523"/>
            <a:ext cx="483632" cy="483632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4" name="Text 11"/>
          <p:cNvSpPr/>
          <p:nvPr/>
        </p:nvSpPr>
        <p:spPr>
          <a:xfrm>
            <a:off x="869474" y="4275534"/>
            <a:ext cx="243959" cy="303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450777" y="4185523"/>
            <a:ext cx="6940987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Beneficios Clave</a:t>
            </a:r>
            <a:endParaRPr lang="en-US" sz="2000" u="sng" dirty="0"/>
          </a:p>
        </p:txBody>
      </p:sp>
      <p:sp>
        <p:nvSpPr>
          <p:cNvPr id="19" name="Shape 16"/>
          <p:cNvSpPr/>
          <p:nvPr/>
        </p:nvSpPr>
        <p:spPr>
          <a:xfrm>
            <a:off x="754777" y="5998091"/>
            <a:ext cx="483632" cy="483632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20" name="Text 17"/>
          <p:cNvSpPr/>
          <p:nvPr/>
        </p:nvSpPr>
        <p:spPr>
          <a:xfrm>
            <a:off x="874673" y="6088102"/>
            <a:ext cx="243721" cy="303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21" name="Text 18"/>
          <p:cNvSpPr/>
          <p:nvPr/>
        </p:nvSpPr>
        <p:spPr>
          <a:xfrm>
            <a:off x="1450777" y="6000230"/>
            <a:ext cx="6940987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Análisis Profundo</a:t>
            </a:r>
            <a:endParaRPr lang="en-US" sz="2000" b="1" u="sng" dirty="0"/>
          </a:p>
        </p:txBody>
      </p:sp>
      <p:sp>
        <p:nvSpPr>
          <p:cNvPr id="22" name="Text 19"/>
          <p:cNvSpPr/>
          <p:nvPr/>
        </p:nvSpPr>
        <p:spPr>
          <a:xfrm>
            <a:off x="1725682" y="6420376"/>
            <a:ext cx="6665952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50"/>
              </a:lnSpc>
              <a:buSzPct val="100000"/>
              <a:buNone/>
            </a:pPr>
            <a:r>
              <a:rPr lang="es-VE" sz="2000" dirty="0">
                <a:solidFill>
                  <a:schemeClr val="bg1"/>
                </a:solidFill>
              </a:rPr>
              <a:t>Análisis de reseñas para identificar necesidades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726145" y="6715760"/>
            <a:ext cx="6665952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2150"/>
              </a:lnSpc>
              <a:buSzPct val="100000"/>
              <a:buNone/>
            </a:pPr>
            <a:r>
              <a:rPr lang="es-VE" sz="2000" dirty="0">
                <a:solidFill>
                  <a:schemeClr val="bg1"/>
                </a:solidFill>
              </a:rPr>
              <a:t>Oportunidades para implementar tecnología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sp>
        <p:nvSpPr>
          <p:cNvPr id="24" name="Text 15"/>
          <p:cNvSpPr/>
          <p:nvPr/>
        </p:nvSpPr>
        <p:spPr>
          <a:xfrm>
            <a:off x="1705927" y="4519309"/>
            <a:ext cx="6665952" cy="275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Gastronomía creativa</a:t>
            </a:r>
            <a:endParaRPr lang="es-MX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Optimization logistica</a:t>
            </a:r>
            <a:endParaRPr lang="es-MX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Tercerización laboral.</a:t>
            </a:r>
            <a:endParaRPr lang="es-MX" sz="2000" dirty="0">
              <a:solidFill>
                <a:schemeClr val="bg1"/>
              </a:solidFill>
            </a:endParaRPr>
          </a:p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s-MX" sz="2000" dirty="0">
                <a:solidFill>
                  <a:schemeClr val="bg1"/>
                </a:solidFill>
              </a:rPr>
              <a:t>Reducción de costos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2000" dirty="0"/>
          </a:p>
        </p:txBody>
      </p:sp>
      <p:pic>
        <p:nvPicPr>
          <p:cNvPr id="26" name="Picture 25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80" y="5401310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1219081" y="1585198"/>
            <a:ext cx="30480" cy="5874901"/>
          </a:xfrm>
          <a:prstGeom prst="roundRect">
            <a:avLst>
              <a:gd name="adj" fmla="val 121500"/>
            </a:avLst>
          </a:prstGeom>
          <a:solidFill>
            <a:srgbClr val="49606E"/>
          </a:solidFill>
        </p:spPr>
      </p:sp>
      <p:sp>
        <p:nvSpPr>
          <p:cNvPr id="5" name="Shape 2"/>
          <p:cNvSpPr/>
          <p:nvPr/>
        </p:nvSpPr>
        <p:spPr>
          <a:xfrm>
            <a:off x="1436469" y="228465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</p:spPr>
      </p:sp>
      <p:sp>
        <p:nvSpPr>
          <p:cNvPr id="6" name="Shape 3"/>
          <p:cNvSpPr/>
          <p:nvPr/>
        </p:nvSpPr>
        <p:spPr>
          <a:xfrm>
            <a:off x="956608" y="202223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7" name="Text 4"/>
          <p:cNvSpPr/>
          <p:nvPr/>
        </p:nvSpPr>
        <p:spPr>
          <a:xfrm>
            <a:off x="1152227" y="2125702"/>
            <a:ext cx="164187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20620" y="2102485"/>
            <a:ext cx="3190875" cy="3714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s-MX" sz="3200" b="1" dirty="0">
                <a:solidFill>
                  <a:schemeClr val="bg1"/>
                </a:solidFill>
              </a:rPr>
              <a:t>Analizar los datos</a:t>
            </a:r>
            <a:r>
              <a:rPr lang="es-ES" altLang="es-MX" sz="3200" b="1" dirty="0">
                <a:solidFill>
                  <a:schemeClr val="bg1"/>
                </a:solidFill>
              </a:rPr>
              <a:t>.</a:t>
            </a:r>
            <a:endParaRPr lang="es-ES" altLang="es-MX" sz="3200" b="1" dirty="0">
              <a:solidFill>
                <a:schemeClr val="bg1"/>
              </a:solidFill>
            </a:endParaRPr>
          </a:p>
        </p:txBody>
      </p:sp>
      <p:sp>
        <p:nvSpPr>
          <p:cNvPr id="9" name="Shape 6"/>
          <p:cNvSpPr/>
          <p:nvPr/>
        </p:nvSpPr>
        <p:spPr>
          <a:xfrm>
            <a:off x="1470124" y="3604379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</p:spPr>
      </p:sp>
      <p:sp>
        <p:nvSpPr>
          <p:cNvPr id="10" name="Shape 7"/>
          <p:cNvSpPr/>
          <p:nvPr/>
        </p:nvSpPr>
        <p:spPr>
          <a:xfrm>
            <a:off x="956608" y="33419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1" name="Text 8"/>
          <p:cNvSpPr/>
          <p:nvPr/>
        </p:nvSpPr>
        <p:spPr>
          <a:xfrm>
            <a:off x="1096744" y="3445431"/>
            <a:ext cx="275034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2432685" y="3445510"/>
            <a:ext cx="3990340" cy="5289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altLang="es-MX" sz="3200" b="1" dirty="0">
                <a:solidFill>
                  <a:schemeClr val="bg1"/>
                </a:solidFill>
              </a:rPr>
              <a:t>D</a:t>
            </a:r>
            <a:r>
              <a:rPr lang="es-MX" sz="3200" b="1" dirty="0">
                <a:solidFill>
                  <a:schemeClr val="bg1"/>
                </a:solidFill>
              </a:rPr>
              <a:t>etección de patrones</a:t>
            </a:r>
            <a:r>
              <a:rPr lang="es-ES" altLang="es-MX" sz="3200" b="1" dirty="0">
                <a:solidFill>
                  <a:schemeClr val="bg1"/>
                </a:solidFill>
              </a:rPr>
              <a:t>.</a:t>
            </a:r>
            <a:r>
              <a:rPr lang="es-MX" sz="3200" b="1" dirty="0">
                <a:solidFill>
                  <a:schemeClr val="bg1"/>
                </a:solidFill>
              </a:rPr>
              <a:t> </a:t>
            </a:r>
            <a:endParaRPr lang="es-MX" sz="3200" b="1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446629" y="4949904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</p:spPr>
      </p:sp>
      <p:sp>
        <p:nvSpPr>
          <p:cNvPr id="14" name="Shape 11"/>
          <p:cNvSpPr/>
          <p:nvPr/>
        </p:nvSpPr>
        <p:spPr>
          <a:xfrm>
            <a:off x="926128" y="468749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5" name="Text 12"/>
          <p:cNvSpPr/>
          <p:nvPr/>
        </p:nvSpPr>
        <p:spPr>
          <a:xfrm>
            <a:off x="1063645" y="4790956"/>
            <a:ext cx="280273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3"/>
          <p:cNvSpPr/>
          <p:nvPr/>
        </p:nvSpPr>
        <p:spPr>
          <a:xfrm>
            <a:off x="2428875" y="4812030"/>
            <a:ext cx="6423025" cy="448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altLang="es-MX" sz="3200" b="1" dirty="0">
                <a:solidFill>
                  <a:schemeClr val="bg1"/>
                </a:solidFill>
              </a:rPr>
              <a:t>I</a:t>
            </a:r>
            <a:r>
              <a:rPr lang="es-MX" sz="3200" b="1" dirty="0">
                <a:solidFill>
                  <a:schemeClr val="bg1"/>
                </a:solidFill>
              </a:rPr>
              <a:t>dentificación de restaurantes</a:t>
            </a:r>
            <a:r>
              <a:rPr lang="es-ES" altLang="es-MX" sz="3200" b="1" dirty="0">
                <a:solidFill>
                  <a:schemeClr val="bg1"/>
                </a:solidFill>
              </a:rPr>
              <a:t>.</a:t>
            </a:r>
            <a:endParaRPr lang="es-ES" altLang="es-MX" sz="3200" b="1" dirty="0">
              <a:solidFill>
                <a:schemeClr val="bg1"/>
              </a:solidFill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458694" y="639980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49606E"/>
          </a:solidFill>
        </p:spPr>
      </p:sp>
      <p:sp>
        <p:nvSpPr>
          <p:cNvPr id="18" name="Shape 15"/>
          <p:cNvSpPr/>
          <p:nvPr/>
        </p:nvSpPr>
        <p:spPr>
          <a:xfrm>
            <a:off x="956608" y="613675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9" name="Text 16"/>
          <p:cNvSpPr/>
          <p:nvPr/>
        </p:nvSpPr>
        <p:spPr>
          <a:xfrm>
            <a:off x="1094363" y="6240224"/>
            <a:ext cx="279916" cy="3484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2427010" y="6137037"/>
            <a:ext cx="5687854" cy="9479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ES" altLang="es-MX" sz="3200" b="1" dirty="0">
                <a:solidFill>
                  <a:schemeClr val="bg1"/>
                </a:solidFill>
              </a:rPr>
              <a:t>E</a:t>
            </a:r>
            <a:r>
              <a:rPr lang="es-MX" sz="3200" b="1" dirty="0">
                <a:solidFill>
                  <a:schemeClr val="bg1"/>
                </a:solidFill>
              </a:rPr>
              <a:t>valuar zonas de potencial inserción</a:t>
            </a:r>
            <a:r>
              <a:rPr lang="es-ES" altLang="es-MX" sz="3200" b="1" dirty="0">
                <a:solidFill>
                  <a:schemeClr val="bg1"/>
                </a:solidFill>
              </a:rPr>
              <a:t>.</a:t>
            </a:r>
            <a:endParaRPr lang="es-ES" altLang="es-MX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 imagen de clientes en un restaurante revisando un menú limitado o insatisfechos con las opciones disponibles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95" y="1536773"/>
            <a:ext cx="3275103" cy="3275103"/>
          </a:xfrm>
          <a:prstGeom prst="rect">
            <a:avLst/>
          </a:prstGeom>
          <a:ln>
            <a:noFill/>
          </a:ln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empresa pionera en impresión 3D de comida es española (y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09710" y="4812030"/>
            <a:ext cx="4631055" cy="3089275"/>
          </a:xfrm>
          <a:prstGeom prst="rect">
            <a:avLst/>
          </a:prstGeom>
          <a:ln>
            <a:noFill/>
          </a:ln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1249680" y="942975"/>
            <a:ext cx="6512560" cy="42227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450"/>
              </a:lnSpc>
              <a:buNone/>
            </a:pPr>
            <a:r>
              <a:rPr lang="es-ES" altLang="en-US" sz="5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</a:t>
            </a:r>
            <a:r>
              <a:rPr lang="es-ES" alt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bjetivos del Proyecto</a:t>
            </a:r>
            <a:endParaRPr lang="es-ES" altLang="en-US" sz="4400" b="1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pic>
        <p:nvPicPr>
          <p:cNvPr id="21" name="Picture 20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50" y="-187325"/>
            <a:ext cx="2313305" cy="2313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68693" y="459938"/>
            <a:ext cx="4543663" cy="491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EDA</a:t>
            </a:r>
            <a:endParaRPr lang="en-US" sz="305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"/>
          <a:srcRect l="24242" t="25768" r="20031" b="15022"/>
          <a:stretch>
            <a:fillRect/>
          </a:stretch>
        </p:blipFill>
        <p:spPr>
          <a:xfrm>
            <a:off x="545432" y="1177981"/>
            <a:ext cx="6298381" cy="3779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23745" t="25768" r="20155" b="15459"/>
          <a:stretch>
            <a:fillRect/>
          </a:stretch>
        </p:blipFill>
        <p:spPr>
          <a:xfrm>
            <a:off x="6946231" y="3529263"/>
            <a:ext cx="7267073" cy="4299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0" y="-99695"/>
            <a:ext cx="4111625" cy="4111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C:\Users\Usuario\Desktop\Data Science\SoyHenry\PFDS\Picture3.pngPicture3"/>
          <p:cNvPicPr>
            <a:picLocks noChangeAspect="1"/>
          </p:cNvPicPr>
          <p:nvPr/>
        </p:nvPicPr>
        <p:blipFill>
          <a:blip r:embed="rId1"/>
          <a:srcRect t="1" b="1"/>
          <a:stretch>
            <a:fillRect/>
          </a:stretch>
        </p:blipFill>
        <p:spPr>
          <a:xfrm>
            <a:off x="442595" y="1776730"/>
            <a:ext cx="4615815" cy="4615815"/>
          </a:xfrm>
          <a:prstGeom prst="rect">
            <a:avLst/>
          </a:prstGeom>
          <a:effectLst>
            <a:softEdge rad="342900"/>
          </a:effectLst>
        </p:spPr>
      </p:pic>
      <p:sp>
        <p:nvSpPr>
          <p:cNvPr id="4" name="Text 0"/>
          <p:cNvSpPr/>
          <p:nvPr/>
        </p:nvSpPr>
        <p:spPr>
          <a:xfrm>
            <a:off x="4250968" y="632143"/>
            <a:ext cx="5005983" cy="277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Metodología Scrum y Roles del Equipo</a:t>
            </a:r>
            <a:endParaRPr lang="en-US" sz="3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5" y="1205865"/>
            <a:ext cx="943610" cy="19767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99037" y="1391325"/>
            <a:ext cx="2220754" cy="277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Sprints</a:t>
            </a: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Ágiles</a:t>
            </a:r>
            <a:endParaRPr lang="en-US" sz="1700" dirty="0"/>
          </a:p>
        </p:txBody>
      </p:sp>
      <p:sp>
        <p:nvSpPr>
          <p:cNvPr id="7" name="Text 2"/>
          <p:cNvSpPr/>
          <p:nvPr/>
        </p:nvSpPr>
        <p:spPr>
          <a:xfrm>
            <a:off x="7026354" y="1782088"/>
            <a:ext cx="6293763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Duración: 1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semana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por sprint.</a:t>
            </a:r>
            <a:endParaRPr lang="en-US" dirty="0"/>
          </a:p>
        </p:txBody>
      </p:sp>
      <p:sp>
        <p:nvSpPr>
          <p:cNvPr id="8" name="Text 3"/>
          <p:cNvSpPr/>
          <p:nvPr/>
        </p:nvSpPr>
        <p:spPr>
          <a:xfrm>
            <a:off x="7026354" y="2150110"/>
            <a:ext cx="6293763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Reuniones Diarias: Sincronización rápida y resolución de problemas.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7026354" y="2518132"/>
            <a:ext cx="6293763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Revisión de Sprint: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Demostración de avances y feedback del PO.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026354" y="2886154"/>
            <a:ext cx="6293763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Retrospectiva del Sprint: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Reflexión y mejora continua del proceso</a:t>
            </a:r>
            <a:r>
              <a:rPr lang="es-ES" alt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s-ES" altLang="en-US" dirty="0">
              <a:solidFill>
                <a:srgbClr val="CAD6DE"/>
              </a:solidFill>
              <a:latin typeface="Cabin" pitchFamily="34" charset="0"/>
              <a:ea typeface="Cabin" pitchFamily="34" charset="-122"/>
              <a:cs typeface="Cabin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65" y="3319145"/>
            <a:ext cx="943610" cy="13735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99037" y="3588504"/>
            <a:ext cx="6595705" cy="8326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Flexibilidad para ajustar estrategias y funcionalidades basado en feedback y hallazgos durante los sprints.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065" y="4829175"/>
            <a:ext cx="943610" cy="13735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877643" y="5157748"/>
            <a:ext cx="3212783" cy="277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Equipo Multidisciplinario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899037" y="5466596"/>
            <a:ext cx="6595705" cy="604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Dos Data Engineers, dos Machine Learning Engineers y un Data Analyst colaborando eficientemente.</a:t>
            </a:r>
            <a:endParaRPr lang="en-US" sz="1600" b="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065" y="6339205"/>
            <a:ext cx="943610" cy="137350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99037" y="6699052"/>
            <a:ext cx="2220754" cy="2775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Adaptabilidad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6899037" y="7035205"/>
            <a:ext cx="6595705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Flexibilidad para ajustar estrategias según los hallazgos y feedback del cliente</a:t>
            </a: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50" dirty="0"/>
          </a:p>
        </p:txBody>
      </p:sp>
      <p:pic>
        <p:nvPicPr>
          <p:cNvPr id="19" name="Picture 18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5" y="5772150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/>
          <p:cNvSpPr/>
          <p:nvPr/>
        </p:nvSpPr>
        <p:spPr>
          <a:xfrm>
            <a:off x="1895793" y="813276"/>
            <a:ext cx="4796671" cy="599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Alcance</a:t>
            </a:r>
            <a:endParaRPr lang="en-US" sz="4400" dirty="0"/>
          </a:p>
        </p:txBody>
      </p:sp>
      <p:sp>
        <p:nvSpPr>
          <p:cNvPr id="25" name="Shape 1"/>
          <p:cNvSpPr/>
          <p:nvPr/>
        </p:nvSpPr>
        <p:spPr>
          <a:xfrm>
            <a:off x="1172210" y="1898015"/>
            <a:ext cx="5521325" cy="1292225"/>
          </a:xfrm>
          <a:prstGeom prst="roundRect">
            <a:avLst>
              <a:gd name="adj" fmla="val 1451"/>
            </a:avLst>
          </a:prstGeom>
          <a:solidFill>
            <a:srgbClr val="304755"/>
          </a:solidFill>
        </p:spPr>
      </p:sp>
      <p:sp>
        <p:nvSpPr>
          <p:cNvPr id="26" name="Text 2"/>
          <p:cNvSpPr/>
          <p:nvPr/>
        </p:nvSpPr>
        <p:spPr>
          <a:xfrm>
            <a:off x="1375410" y="2242820"/>
            <a:ext cx="5317490" cy="603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Evaluación de la instalación de máquinas en el estado de California</a:t>
            </a:r>
            <a:r>
              <a:rPr lang="es-ES" altLang="en-US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.</a:t>
            </a:r>
            <a:endParaRPr lang="es-ES" altLang="en-US" b="1" dirty="0">
              <a:solidFill>
                <a:srgbClr val="CAD6DE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sp>
        <p:nvSpPr>
          <p:cNvPr id="28" name="Shape 4"/>
          <p:cNvSpPr/>
          <p:nvPr/>
        </p:nvSpPr>
        <p:spPr>
          <a:xfrm>
            <a:off x="7713345" y="1898015"/>
            <a:ext cx="5583555" cy="1292225"/>
          </a:xfrm>
          <a:prstGeom prst="roundRect">
            <a:avLst>
              <a:gd name="adj" fmla="val 1451"/>
            </a:avLst>
          </a:prstGeom>
          <a:solidFill>
            <a:srgbClr val="304755"/>
          </a:solidFill>
        </p:spPr>
      </p:sp>
      <p:sp>
        <p:nvSpPr>
          <p:cNvPr id="30" name="Text 6"/>
          <p:cNvSpPr/>
          <p:nvPr/>
        </p:nvSpPr>
        <p:spPr>
          <a:xfrm>
            <a:off x="8108950" y="2211705"/>
            <a:ext cx="4606290" cy="978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MX" sz="2000" dirty="0">
                <a:solidFill>
                  <a:schemeClr val="bg1"/>
                </a:solidFill>
                <a:latin typeface="Unbounded" pitchFamily="34" charset="0"/>
              </a:rPr>
              <a:t>Reducción del tiempo de preparación</a:t>
            </a:r>
            <a:r>
              <a:rPr lang="es-ES" altLang="es-MX" sz="2000" dirty="0">
                <a:solidFill>
                  <a:schemeClr val="bg1"/>
                </a:solidFill>
                <a:latin typeface="Unbounded" pitchFamily="34" charset="0"/>
              </a:rPr>
              <a:t>.</a:t>
            </a:r>
            <a:endParaRPr lang="es-ES" altLang="es-MX" sz="2000" dirty="0">
              <a:solidFill>
                <a:schemeClr val="bg1"/>
              </a:solidFill>
              <a:latin typeface="Unbounded" pitchFamily="34" charset="0"/>
            </a:endParaRPr>
          </a:p>
        </p:txBody>
      </p:sp>
      <p:sp>
        <p:nvSpPr>
          <p:cNvPr id="31" name="Shape 7"/>
          <p:cNvSpPr/>
          <p:nvPr/>
        </p:nvSpPr>
        <p:spPr>
          <a:xfrm>
            <a:off x="1172210" y="3675380"/>
            <a:ext cx="5520690" cy="1414780"/>
          </a:xfrm>
          <a:prstGeom prst="roundRect">
            <a:avLst>
              <a:gd name="adj" fmla="val 1451"/>
            </a:avLst>
          </a:prstGeom>
          <a:solidFill>
            <a:srgbClr val="304755"/>
          </a:solidFill>
        </p:spPr>
        <p:txBody>
          <a:bodyPr/>
          <a:lstStyle/>
          <a:p>
            <a:endParaRPr lang="es-VE" dirty="0"/>
          </a:p>
        </p:txBody>
      </p:sp>
      <p:sp>
        <p:nvSpPr>
          <p:cNvPr id="32" name="Text 8"/>
          <p:cNvSpPr/>
          <p:nvPr/>
        </p:nvSpPr>
        <p:spPr>
          <a:xfrm>
            <a:off x="1449388" y="4219525"/>
            <a:ext cx="5836920" cy="5993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b="1" dirty="0">
                <a:solidFill>
                  <a:schemeClr val="bg1"/>
                </a:solidFill>
                <a:latin typeface="Unbounded" pitchFamily="34" charset="0"/>
              </a:rPr>
              <a:t>Análisis de reseñas de clientes</a:t>
            </a:r>
            <a:r>
              <a:rPr lang="es-ES" altLang="es-MX" sz="2000" b="1" dirty="0">
                <a:solidFill>
                  <a:schemeClr val="bg1"/>
                </a:solidFill>
                <a:latin typeface="Unbounded" pitchFamily="34" charset="0"/>
              </a:rPr>
              <a:t>.</a:t>
            </a:r>
            <a:endParaRPr lang="es-ES" altLang="es-MX" sz="2000" b="1" dirty="0">
              <a:solidFill>
                <a:schemeClr val="bg1"/>
              </a:solidFill>
              <a:latin typeface="Unbounded" pitchFamily="34" charset="0"/>
            </a:endParaRPr>
          </a:p>
        </p:txBody>
      </p:sp>
      <p:sp>
        <p:nvSpPr>
          <p:cNvPr id="34" name="Shape 10"/>
          <p:cNvSpPr/>
          <p:nvPr/>
        </p:nvSpPr>
        <p:spPr>
          <a:xfrm>
            <a:off x="7714615" y="3695065"/>
            <a:ext cx="5590540" cy="1394460"/>
          </a:xfrm>
          <a:prstGeom prst="roundRect">
            <a:avLst>
              <a:gd name="adj" fmla="val 1451"/>
            </a:avLst>
          </a:prstGeom>
          <a:solidFill>
            <a:srgbClr val="304755"/>
          </a:solidFill>
        </p:spPr>
      </p:sp>
      <p:sp>
        <p:nvSpPr>
          <p:cNvPr id="35" name="Text 11"/>
          <p:cNvSpPr/>
          <p:nvPr/>
        </p:nvSpPr>
        <p:spPr>
          <a:xfrm>
            <a:off x="8153400" y="4098290"/>
            <a:ext cx="4561840" cy="7207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s-MX" sz="2000" dirty="0">
                <a:solidFill>
                  <a:schemeClr val="bg1"/>
                </a:solidFill>
                <a:latin typeface="Unbounded" pitchFamily="34" charset="0"/>
              </a:rPr>
              <a:t>Automatización de</a:t>
            </a:r>
            <a:endParaRPr lang="es-MX" sz="2000" dirty="0">
              <a:solidFill>
                <a:schemeClr val="bg1"/>
              </a:solidFill>
              <a:latin typeface="Unbounded" pitchFamily="34" charset="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dirty="0">
                <a:solidFill>
                  <a:schemeClr val="bg1"/>
                </a:solidFill>
                <a:latin typeface="Unbounded" pitchFamily="34" charset="0"/>
              </a:rPr>
              <a:t>platos complejos</a:t>
            </a:r>
            <a:endParaRPr lang="es-MX" sz="2000" dirty="0">
              <a:solidFill>
                <a:schemeClr val="bg1"/>
              </a:solidFill>
              <a:latin typeface="Unbounded" pitchFamily="34" charset="0"/>
            </a:endParaRPr>
          </a:p>
        </p:txBody>
      </p:sp>
      <p:sp>
        <p:nvSpPr>
          <p:cNvPr id="36" name="Text 12"/>
          <p:cNvSpPr/>
          <p:nvPr/>
        </p:nvSpPr>
        <p:spPr>
          <a:xfrm>
            <a:off x="7917498" y="4505087"/>
            <a:ext cx="5836920" cy="978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7" name="Shape 13"/>
          <p:cNvSpPr/>
          <p:nvPr/>
        </p:nvSpPr>
        <p:spPr>
          <a:xfrm>
            <a:off x="1119505" y="5575300"/>
            <a:ext cx="5539740" cy="1482090"/>
          </a:xfrm>
          <a:prstGeom prst="roundRect">
            <a:avLst>
              <a:gd name="adj" fmla="val 2064"/>
            </a:avLst>
          </a:prstGeom>
          <a:solidFill>
            <a:srgbClr val="304755"/>
          </a:solidFill>
        </p:spPr>
      </p:sp>
      <p:sp>
        <p:nvSpPr>
          <p:cNvPr id="39" name="Text 15"/>
          <p:cNvSpPr/>
          <p:nvPr/>
        </p:nvSpPr>
        <p:spPr>
          <a:xfrm>
            <a:off x="1375410" y="5919470"/>
            <a:ext cx="5062220" cy="801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MX" sz="2000" b="1" dirty="0">
                <a:solidFill>
                  <a:schemeClr val="bg1"/>
                </a:solidFill>
                <a:latin typeface="Unbounded" pitchFamily="34" charset="0"/>
              </a:rPr>
              <a:t>Detección de palabras claves en las reseñas</a:t>
            </a:r>
            <a:r>
              <a:rPr lang="es-ES" altLang="es-MX" sz="2000" b="1" dirty="0">
                <a:solidFill>
                  <a:schemeClr val="bg1"/>
                </a:solidFill>
                <a:latin typeface="Unbounded" pitchFamily="34" charset="0"/>
              </a:rPr>
              <a:t>.</a:t>
            </a:r>
            <a:endParaRPr lang="es-ES" altLang="es-MX" sz="2000" b="1" dirty="0">
              <a:solidFill>
                <a:schemeClr val="bg1"/>
              </a:solidFill>
              <a:latin typeface="Unbounded" pitchFamily="34" charset="0"/>
            </a:endParaRPr>
          </a:p>
        </p:txBody>
      </p:sp>
      <p:sp>
        <p:nvSpPr>
          <p:cNvPr id="2" name="Shape 10"/>
          <p:cNvSpPr/>
          <p:nvPr/>
        </p:nvSpPr>
        <p:spPr>
          <a:xfrm>
            <a:off x="7712710" y="5574665"/>
            <a:ext cx="5575300" cy="1482725"/>
          </a:xfrm>
          <a:prstGeom prst="roundRect">
            <a:avLst>
              <a:gd name="adj" fmla="val 1451"/>
            </a:avLst>
          </a:prstGeom>
          <a:solidFill>
            <a:srgbClr val="304755"/>
          </a:solidFill>
        </p:spPr>
      </p:sp>
      <p:sp>
        <p:nvSpPr>
          <p:cNvPr id="4" name="Text 11"/>
          <p:cNvSpPr/>
          <p:nvPr/>
        </p:nvSpPr>
        <p:spPr>
          <a:xfrm>
            <a:off x="8108950" y="5919470"/>
            <a:ext cx="4992370" cy="69532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s-MX" sz="2000" b="1" dirty="0">
                <a:solidFill>
                  <a:schemeClr val="bg1"/>
                </a:solidFill>
                <a:latin typeface="Unbounded" pitchFamily="34" charset="0"/>
                <a:sym typeface="+mn-ea"/>
              </a:rPr>
              <a:t>Optimización logística al</a:t>
            </a:r>
            <a:endParaRPr lang="es-MX" sz="2000" b="1" dirty="0">
              <a:solidFill>
                <a:schemeClr val="bg1"/>
              </a:solidFill>
              <a:latin typeface="Unbounded" pitchFamily="34" charset="0"/>
              <a:sym typeface="+mn-ea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s-MX" sz="2000" b="1" dirty="0">
                <a:solidFill>
                  <a:schemeClr val="bg1"/>
                </a:solidFill>
                <a:latin typeface="Unbounded" pitchFamily="34" charset="0"/>
                <a:sym typeface="+mn-ea"/>
              </a:rPr>
              <a:t>imprimir alimentos frescos</a:t>
            </a:r>
            <a:r>
              <a:rPr lang="es-ES" altLang="es-MX" sz="2000" b="1" dirty="0">
                <a:solidFill>
                  <a:schemeClr val="bg1"/>
                </a:solidFill>
                <a:latin typeface="Unbounded" pitchFamily="34" charset="0"/>
                <a:sym typeface="+mn-ea"/>
              </a:rPr>
              <a:t>.</a:t>
            </a:r>
            <a:endParaRPr lang="es-ES" altLang="es-MX" sz="2000" b="1" dirty="0">
              <a:solidFill>
                <a:schemeClr val="bg1"/>
              </a:solidFill>
              <a:latin typeface="Unbounded" pitchFamily="34" charset="0"/>
              <a:sym typeface="+mn-ea"/>
            </a:endParaRPr>
          </a:p>
        </p:txBody>
      </p:sp>
      <p:pic>
        <p:nvPicPr>
          <p:cNvPr id="6" name="Picture 5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1135" y="-263525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ategoría «Kpi» de fotos, imágenes e ilustracione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2"/>
          <a:stretch>
            <a:fillRect/>
          </a:stretch>
        </p:blipFill>
        <p:spPr bwMode="auto">
          <a:xfrm>
            <a:off x="9849485" y="452120"/>
            <a:ext cx="3418205" cy="1978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1854611" y="838952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KPIs </a:t>
            </a:r>
            <a:endParaRPr lang="en-US" sz="4550" dirty="0"/>
          </a:p>
        </p:txBody>
      </p:sp>
      <p:sp>
        <p:nvSpPr>
          <p:cNvPr id="17" name="Shape 2"/>
          <p:cNvSpPr/>
          <p:nvPr/>
        </p:nvSpPr>
        <p:spPr>
          <a:xfrm>
            <a:off x="559148" y="1443790"/>
            <a:ext cx="11733196" cy="122303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s-VE" dirty="0"/>
          </a:p>
        </p:txBody>
      </p:sp>
      <p:sp>
        <p:nvSpPr>
          <p:cNvPr id="18" name="Text 3"/>
          <p:cNvSpPr/>
          <p:nvPr/>
        </p:nvSpPr>
        <p:spPr>
          <a:xfrm>
            <a:off x="1019810" y="1854200"/>
            <a:ext cx="955675" cy="460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</a:rPr>
              <a:t>Meta</a:t>
            </a:r>
            <a:endParaRPr lang="en-US" sz="2800" dirty="0"/>
          </a:p>
        </p:txBody>
      </p:sp>
      <p:sp>
        <p:nvSpPr>
          <p:cNvPr id="19" name="Text 4"/>
          <p:cNvSpPr/>
          <p:nvPr/>
        </p:nvSpPr>
        <p:spPr>
          <a:xfrm>
            <a:off x="6450121" y="1854153"/>
            <a:ext cx="5351567" cy="68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Formula</a:t>
            </a:r>
            <a:endParaRPr lang="en-US" sz="2800" dirty="0"/>
          </a:p>
        </p:txBody>
      </p:sp>
      <p:sp>
        <p:nvSpPr>
          <p:cNvPr id="21" name="Text 6"/>
          <p:cNvSpPr/>
          <p:nvPr/>
        </p:nvSpPr>
        <p:spPr>
          <a:xfrm>
            <a:off x="808789" y="2778859"/>
            <a:ext cx="4051501" cy="8114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/>
            </a:pPr>
            <a:r>
              <a:rPr lang="es-MX" sz="2000" b="1" dirty="0">
                <a:solidFill>
                  <a:schemeClr val="bg1"/>
                </a:solidFill>
                <a:ea typeface="Aptos"/>
                <a:cs typeface="Times New Roman" panose="02020603050405020304" pitchFamily="18" charset="0"/>
              </a:rPr>
              <a:t>I</a:t>
            </a:r>
            <a:r>
              <a:rPr lang="es-MX" sz="2000" b="1" dirty="0">
                <a:solidFill>
                  <a:schemeClr val="bg1"/>
                </a:solidFill>
                <a:effectLst/>
                <a:ea typeface="Aptos"/>
                <a:cs typeface="Times New Roman" panose="02020603050405020304" pitchFamily="18" charset="0"/>
              </a:rPr>
              <a:t>dentificar al menos un 10% de restaurantes como candidatos en cada evaluación trimestral.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 7"/>
          <p:cNvSpPr/>
          <p:nvPr/>
        </p:nvSpPr>
        <p:spPr>
          <a:xfrm>
            <a:off x="840016" y="3841558"/>
            <a:ext cx="5025008" cy="16349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es-MX" sz="2000" b="1" dirty="0">
                <a:solidFill>
                  <a:schemeClr val="bg1"/>
                </a:solidFill>
                <a:effectLst/>
                <a:ea typeface="Aptos"/>
                <a:cs typeface="Times New Roman" panose="02020603050405020304" pitchFamily="18" charset="0"/>
              </a:rPr>
              <a:t>Aumentar la calificación promedio de reseñas en al menos un 15% en un año tras la implementación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 8"/>
          <p:cNvSpPr/>
          <p:nvPr/>
        </p:nvSpPr>
        <p:spPr>
          <a:xfrm>
            <a:off x="840105" y="4898390"/>
            <a:ext cx="5024755" cy="675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0">
              <a:lnSpc>
                <a:spcPct val="9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MX" sz="2000" b="1" kern="100" dirty="0">
                <a:solidFill>
                  <a:schemeClr val="bg1"/>
                </a:solidFill>
                <a:effectLst/>
                <a:ea typeface="Aptos"/>
                <a:cs typeface="Times New Roman" panose="02020603050405020304" pitchFamily="18" charset="0"/>
              </a:rPr>
              <a:t>3.   Alcanzar una tasa de penetración del 5% en el primer año</a:t>
            </a:r>
            <a:endParaRPr lang="es-VE" sz="2000" b="1" kern="100" dirty="0">
              <a:solidFill>
                <a:schemeClr val="bg1"/>
              </a:solidFill>
              <a:effectLst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24" name="Text 9"/>
          <p:cNvSpPr/>
          <p:nvPr/>
        </p:nvSpPr>
        <p:spPr>
          <a:xfrm>
            <a:off x="839826" y="5031685"/>
            <a:ext cx="5351567" cy="544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25" name="Text 10"/>
          <p:cNvSpPr/>
          <p:nvPr/>
        </p:nvSpPr>
        <p:spPr>
          <a:xfrm>
            <a:off x="808990" y="5735320"/>
            <a:ext cx="4909820" cy="988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ts val="2050"/>
              </a:lnSpc>
            </a:pPr>
            <a:r>
              <a:rPr lang="en-US" sz="2000" dirty="0">
                <a:solidFill>
                  <a:srgbClr val="CAD6DE"/>
                </a:solidFill>
                <a:ea typeface="Cabin" pitchFamily="34" charset="-122"/>
                <a:cs typeface="Cabin" pitchFamily="34" charset="-120"/>
              </a:rPr>
              <a:t>  4. </a:t>
            </a:r>
            <a:r>
              <a:rPr lang="es-MX" sz="2000" b="1" kern="100" dirty="0">
                <a:solidFill>
                  <a:schemeClr val="bg1"/>
                </a:solidFill>
                <a:effectLst/>
                <a:ea typeface="Aptos"/>
                <a:cs typeface="Times New Roman" panose="02020603050405020304" pitchFamily="18" charset="0"/>
              </a:rPr>
              <a:t>Alcanzar un ahorro de al menos un 20% en los costos logísticos dentro del primer año tras la implementación</a:t>
            </a:r>
            <a:endParaRPr lang="es-VE" sz="20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2050"/>
              </a:lnSpc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 11"/>
              <p:cNvSpPr/>
              <p:nvPr/>
            </p:nvSpPr>
            <p:spPr>
              <a:xfrm>
                <a:off x="5888355" y="3004820"/>
                <a:ext cx="7602220" cy="108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050"/>
                  </a:lnSpc>
                  <a:buNone/>
                </a:pPr>
                <a:r>
                  <a:rPr lang="es-ES" altLang="es-MX" sz="20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  <a:sym typeface="+mn-ea"/>
                  </a:rPr>
                  <a:t>10</a:t>
                </a:r>
                <a:r>
                  <a:rPr lang="es-ES" altLang="es-MX" sz="16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  <a:sym typeface="+mn-ea"/>
                  </a:rPr>
                  <a:t>M</a:t>
                </a:r>
                <a:r>
                  <a:rPr lang="es-VE" sz="1600" dirty="0">
                    <a:solidFill>
                      <a:schemeClr val="bg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VE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VE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s-MX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ú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𝑚𝑒𝑟𝑜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𝑟𝑒𝑠𝑡𝑎𝑢𝑟𝑎𝑛𝑡𝑒𝑠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𝑐𝑜𝑛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𝑎𝑙𝑡𝑎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𝑑𝑒𝑚𝑎𝑛𝑑𝑎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𝑏𝑎𝑗𝑎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𝑜𝑓𝑒𝑟𝑡𝑎𝑁</m:t>
                            </m:r>
                            <m:r>
                              <a:rPr lang="es-MX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ú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𝑚𝑒𝑟𝑜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𝑞𝑢𝑒𝑗𝑎𝑠</m:t>
                            </m:r>
                          </m:num>
                          <m:den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s-MX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ú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𝑚𝑒𝑟𝑜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𝑡𝑜𝑡𝑎𝑙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s-MX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ú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𝑚𝑒𝑟𝑜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𝑡𝑜𝑡𝑎𝑙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𝑟𝑒𝑠𝑡𝑎𝑢𝑟𝑎𝑛𝑡𝑒𝑠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𝑎𝑛𝑎𝑙𝑖𝑧𝑎𝑑𝑜𝑠𝑑𝑒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𝑟𝑒𝑠𝑒</m:t>
                            </m:r>
                            <m:r>
                              <a:rPr lang="es-MX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ñ</m:t>
                            </m:r>
                            <m:r>
                              <a:rPr lang="es-MX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𝑎𝑠</m:t>
                            </m:r>
                          </m:den>
                        </m:f>
                      </m:e>
                    </m:d>
                    <m:r>
                      <a:rPr lang="es-MX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×</m:t>
                    </m:r>
                    <m:r>
                      <a:rPr lang="es-MX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55" y="3004820"/>
                <a:ext cx="7602220" cy="1089660"/>
              </a:xfrm>
              <a:prstGeom prst="rect">
                <a:avLst/>
              </a:prstGeom>
              <a:blipFill rotWithShape="1">
                <a:blip r:embed="rId2"/>
                <a:stretch>
                  <a:fillRect t="-86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12"/>
          <p:cNvSpPr/>
          <p:nvPr/>
        </p:nvSpPr>
        <p:spPr>
          <a:xfrm>
            <a:off x="6733966" y="3102047"/>
            <a:ext cx="5351567" cy="68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28" name="Text 13"/>
          <p:cNvSpPr/>
          <p:nvPr/>
        </p:nvSpPr>
        <p:spPr>
          <a:xfrm>
            <a:off x="6733966" y="3626907"/>
            <a:ext cx="5351567" cy="544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14"/>
              <p:cNvSpPr/>
              <p:nvPr/>
            </p:nvSpPr>
            <p:spPr>
              <a:xfrm>
                <a:off x="5888355" y="4054475"/>
                <a:ext cx="7758430" cy="108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050"/>
                  </a:lnSpc>
                </a:pPr>
                <a:r>
                  <a:rPr lang="es-MX" sz="14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ASC=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VE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VE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𝐶𝑎𝑙𝑖𝑓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es-VE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𝑑𝑒𝑠𝑝𝑢</m:t>
                            </m:r>
                            <m:r>
                              <a:rPr lang="es-MX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é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𝑖𝑚𝑝𝑙𝑒𝑚𝑒𝑛𝑡𝑎𝑐𝑖</m:t>
                            </m:r>
                            <m:r>
                              <a:rPr lang="es-MX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ó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−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𝐶𝑎𝑙𝑖𝑓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acc>
                              <m:accPr>
                                <m:chr m:val="̅"/>
                                <m:ctrlPr>
                                  <a:rPr lang="es-VE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𝑎𝑛𝑡𝑒𝑠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𝑖𝑚𝑝𝑙𝑒𝑚𝑒𝑛𝑡𝑎𝑐𝑖</m:t>
                            </m:r>
                            <m:r>
                              <a:rPr lang="es-MX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ó</m:t>
                            </m:r>
                            <m:r>
                              <a:rPr lang="es-MX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𝑛𝑡𝑎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s-VE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𝐶𝑎𝑙𝑖𝑓𝑖𝑐𝑎𝑐𝑖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ó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VE" sz="2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MX" sz="2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𝑎𝑛𝑡𝑒𝑠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𝑑𝑒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𝑖𝑚𝑝𝑙𝑒𝑚𝑒𝑛𝑡𝑎𝑐𝑖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ó</m:t>
                                </m:r>
                                <m:r>
                                  <a:rPr lang="es-MX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eqArr>
                          </m:den>
                        </m:f>
                      </m:e>
                    </m:d>
                    <m:r>
                      <a:rPr lang="es-MX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×</m:t>
                    </m:r>
                    <m:r>
                      <a:rPr lang="es-MX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s-MX" sz="20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 </a:t>
                </a:r>
                <a:endParaRPr lang="es-VE" sz="2000" kern="100" dirty="0">
                  <a:solidFill>
                    <a:schemeClr val="bg1"/>
                  </a:solidFill>
                  <a:effectLst/>
                  <a:latin typeface="Aptos"/>
                  <a:ea typeface="Aptos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205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29" name="Tex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55" y="4054475"/>
                <a:ext cx="7758430" cy="1089660"/>
              </a:xfrm>
              <a:prstGeom prst="rect">
                <a:avLst/>
              </a:prstGeom>
              <a:blipFill rotWithShape="1">
                <a:blip r:embed="rId3"/>
                <a:stretch>
                  <a:fillRect t="-295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 15"/>
          <p:cNvSpPr/>
          <p:nvPr/>
        </p:nvSpPr>
        <p:spPr>
          <a:xfrm>
            <a:off x="6733966" y="4669418"/>
            <a:ext cx="5351567" cy="5449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 16"/>
              <p:cNvSpPr/>
              <p:nvPr/>
            </p:nvSpPr>
            <p:spPr>
              <a:xfrm>
                <a:off x="5985510" y="4758055"/>
                <a:ext cx="5662930" cy="818515"/>
              </a:xfrm>
              <a:prstGeom prst="rect">
                <a:avLst/>
              </a:prstGeom>
              <a:noFill/>
              <a:effectLst>
                <a:glow>
                  <a:schemeClr val="accent1">
                    <a:alpha val="40000"/>
                  </a:schemeClr>
                </a:glow>
              </a:effectLst>
            </p:spPr>
            <p:txBody>
              <a:bodyPr wrap="square" lIns="0" tIns="0" rIns="0" bIns="0" rtlCol="0" anchor="t"/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18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TPM=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VE" sz="24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VE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𝑁</m:t>
                            </m:r>
                            <m:r>
                              <a:rPr lang="en-US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°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𝑑𝑒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𝑚𝑎𝑞𝑢𝑖𝑛𝑎𝑠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𝑣𝑒𝑛𝑑𝑖𝑑𝑎𝑠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𝑒𝑛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𝐶𝑎𝑙𝑖𝑓𝑜𝑟𝑛𝑖𝑎</m:t>
                            </m:r>
                          </m:num>
                          <m:den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r>
                              <a:rPr lang="en-US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°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𝑡𝑜𝑡𝑎𝑙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𝑟𝑒𝑠𝑡𝑎𝑢𝑟𝑎𝑛𝑡𝑒𝑠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𝑒𝑛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sz="24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𝐶𝑎𝑙𝑖𝑓𝑜𝑟𝑛𝑖𝑎</m:t>
                            </m:r>
                          </m:den>
                        </m:f>
                      </m:e>
                    </m:d>
                    <m:r>
                      <a:rPr lang="en-US" sz="24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n-US" sz="18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 </a:t>
                </a:r>
                <a:endParaRPr lang="es-VE" sz="1800" kern="100" dirty="0">
                  <a:solidFill>
                    <a:schemeClr val="bg1"/>
                  </a:solidFill>
                  <a:effectLst/>
                  <a:latin typeface="Aptos"/>
                  <a:ea typeface="Aptos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510" y="4758055"/>
                <a:ext cx="5662930" cy="8185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effectLst>
                <a:glow>
                  <a:schemeClr val="accent1"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 17"/>
              <p:cNvSpPr/>
              <p:nvPr/>
            </p:nvSpPr>
            <p:spPr>
              <a:xfrm>
                <a:off x="5985641" y="5789399"/>
                <a:ext cx="5351567" cy="5449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vl="0">
                  <a:lnSpc>
                    <a:spcPct val="115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s-MX" sz="12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ASC=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VE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VE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𝐶𝑜𝑠𝑡𝑜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𝑙𝑜𝑔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í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𝑠𝑡𝑖𝑐𝑜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𝑎𝑛𝑡𝑒𝑠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𝑑𝑒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𝑖𝑚𝑝𝑙𝑒𝑚𝑒𝑛𝑡𝑎𝑐𝑖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ó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𝑛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−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𝐶𝑜𝑠𝑡𝑜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𝑙𝑜𝑔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í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𝑠𝑡𝑖𝑐𝑜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𝑑𝑒𝑠𝑝𝑢𝑒𝑠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𝑑𝑒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𝑖𝑚𝑝𝑙𝑒𝑚𝑒𝑛𝑡𝑎𝑐𝑖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ó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Aptos"/>
                              </a:rPr>
                              <m:t>𝑛</m:t>
                            </m:r>
                          </m:num>
                          <m:den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𝐶𝑜𝑠𝑡𝑜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í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𝑠𝑡𝑖𝑐𝑜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𝑎𝑛𝑡𝑒𝑠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𝑑𝑒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𝑖𝑚𝑝𝑙𝑒𝑚𝑒𝑛𝑡𝑎𝑐𝑖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ó</m:t>
                            </m:r>
                            <m:r>
                              <a:rPr lang="es-MX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s-MX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×</m:t>
                    </m:r>
                    <m:r>
                      <a:rPr lang="es-MX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es-MX" sz="1200" kern="100" dirty="0">
                    <a:solidFill>
                      <a:schemeClr val="bg1"/>
                    </a:solidFill>
                    <a:effectLst/>
                    <a:latin typeface="Aptos"/>
                    <a:ea typeface="Aptos"/>
                    <a:cs typeface="Times New Roman" panose="02020603050405020304" pitchFamily="18" charset="0"/>
                  </a:rPr>
                  <a:t> </a:t>
                </a:r>
                <a:endParaRPr lang="es-VE" sz="1200" kern="100" dirty="0">
                  <a:solidFill>
                    <a:schemeClr val="bg1"/>
                  </a:solidFill>
                  <a:effectLst/>
                  <a:latin typeface="Aptos"/>
                  <a:ea typeface="Aptos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641" y="5789399"/>
                <a:ext cx="5351567" cy="544987"/>
              </a:xfrm>
              <a:prstGeom prst="rect">
                <a:avLst/>
              </a:prstGeom>
              <a:blipFill rotWithShape="1">
                <a:blip r:embed="rId5"/>
                <a:stretch>
                  <a:fillRect l="-2" t="-19" r="-43916" b="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hape 19"/>
          <p:cNvSpPr/>
          <p:nvPr/>
        </p:nvSpPr>
        <p:spPr>
          <a:xfrm>
            <a:off x="559148" y="7222003"/>
            <a:ext cx="11733196" cy="41449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5" name="Text 20"/>
          <p:cNvSpPr/>
          <p:nvPr/>
        </p:nvSpPr>
        <p:spPr>
          <a:xfrm>
            <a:off x="1975276" y="6823822"/>
            <a:ext cx="5351567" cy="68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36" name="Text 21"/>
          <p:cNvSpPr/>
          <p:nvPr/>
        </p:nvSpPr>
        <p:spPr>
          <a:xfrm>
            <a:off x="6733966" y="6823822"/>
            <a:ext cx="5351567" cy="68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6" name="Picture 5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3990" y="5747385"/>
            <a:ext cx="282829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68693" y="459938"/>
            <a:ext cx="4543663" cy="4918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Diagrama de Gantt</a:t>
            </a:r>
            <a:endParaRPr lang="en-US" sz="3050" dirty="0"/>
          </a:p>
        </p:txBody>
      </p:sp>
      <p:pic>
        <p:nvPicPr>
          <p:cNvPr id="6" name="Picture 5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2065" y="5477510"/>
            <a:ext cx="2828290" cy="2828290"/>
          </a:xfrm>
          <a:prstGeom prst="rect">
            <a:avLst/>
          </a:prstGeom>
        </p:spPr>
      </p:pic>
      <p:pic>
        <p:nvPicPr>
          <p:cNvPr id="9" name="Picture 8" descr="Gantt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249680"/>
            <a:ext cx="10344150" cy="6086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3148</Words>
  <Application>WPS Presentation</Application>
  <PresentationFormat>Personalizado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Unbounded</vt:lpstr>
      <vt:lpstr>Unbounded</vt:lpstr>
      <vt:lpstr>Unbounded</vt:lpstr>
      <vt:lpstr>Cabin</vt:lpstr>
      <vt:lpstr>Cabin</vt:lpstr>
      <vt:lpstr>Cabin</vt:lpstr>
      <vt:lpstr>Aptos</vt:lpstr>
      <vt:lpstr>Marker SD</vt:lpstr>
      <vt:lpstr>Times New Roman</vt:lpstr>
      <vt:lpstr>Cambria Math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Usuario</cp:lastModifiedBy>
  <cp:revision>25</cp:revision>
  <dcterms:created xsi:type="dcterms:W3CDTF">2024-09-12T17:33:00Z</dcterms:created>
  <dcterms:modified xsi:type="dcterms:W3CDTF">2024-09-13T18:32:58Z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B7472B06D49342C78C02D96AA362A728_12</vt:lpwstr>
  </property>
  <property fmtid="{D5CDD505-2E9C-101B-9397-08002B2CF9AE}" pid="3" name="KSOProductBuildVer">
    <vt:lpwstr>1033-12.2.0.13472</vt:lpwstr>
  </property>
</Properties>
</file>